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556500" cy="106934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arlow Bold" panose="020B0604020202020204" charset="0"/>
      <p:regular r:id="rId11"/>
    </p:embeddedFont>
    <p:embeddedFont>
      <p:font typeface="Arial Black" panose="020B0A04020102020204" pitchFamily="34" charset="0"/>
      <p:bold r:id="rId12"/>
    </p:embeddedFont>
    <p:embeddedFont>
      <p:font typeface="Barlow" panose="020B0604020202020204" charset="0"/>
      <p:regular r:id="rId13"/>
    </p:embeddedFont>
    <p:embeddedFont>
      <p:font typeface="Constantia" panose="02030602050306030303" pitchFamily="18" charset="0"/>
      <p:regular r:id="rId14"/>
      <p:bold r:id="rId15"/>
      <p:italic r:id="rId16"/>
      <p:boldItalic r:id="rId17"/>
    </p:embeddedFont>
    <p:embeddedFont>
      <p:font typeface="Wingdings 2" panose="05020102010507070707" pitchFamily="18" charset="2"/>
      <p:regular r:id="rId18"/>
    </p:embeddedFont>
    <p:embeddedFont>
      <p:font typeface="Barlow Semi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32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4BBC2-3564-4308-812C-5E3C19C0C806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B977-2C0F-4D8F-BC1C-9FCF114056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31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40796" y="2138680"/>
            <a:ext cx="6488515" cy="2851573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40796" y="5034125"/>
            <a:ext cx="6491034" cy="2732758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F0D4-1BE0-4B5E-84D5-D5A3E4FDE19A}" type="datetime1">
              <a:rPr lang="en-US" smtClean="0"/>
              <a:t>7/7/2025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8DDC-CEEF-4F3B-B242-648945D7D668}" type="datetime1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78462" y="1425789"/>
            <a:ext cx="1700213" cy="812649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1425789"/>
            <a:ext cx="4974696" cy="812649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3F85-5D5F-4924-AEE9-30A60BC372C0}" type="datetime1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7365-3CF1-4964-A157-E7E78CF5E934}" type="datetime1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277" y="2053133"/>
            <a:ext cx="6423025" cy="212442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277" y="4217273"/>
            <a:ext cx="6423025" cy="235403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153A-416B-4638-A140-30753B1D783D}" type="datetime1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097856"/>
            <a:ext cx="6800850" cy="1782233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2993910"/>
            <a:ext cx="3337454" cy="691506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221" y="2993910"/>
            <a:ext cx="3337454" cy="691506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5841-D023-42D2-8234-BE9DEBDD051F}" type="datetime1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097856"/>
            <a:ext cx="6800850" cy="1782233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2892812"/>
            <a:ext cx="3338766" cy="1028101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838597" y="2899844"/>
            <a:ext cx="3340078" cy="102107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77825" y="3920913"/>
            <a:ext cx="3338766" cy="5996475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597" y="3920913"/>
            <a:ext cx="3340078" cy="5996475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4E22-2944-498B-A13F-0451560DAC74}" type="datetime1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097856"/>
            <a:ext cx="6863821" cy="1782233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32B5-1018-41F8-A35D-B7DFA9D8BE5F}" type="datetime1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7ED9-F1AC-4891-8EC9-D114EDC105F6}" type="datetime1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8" y="802008"/>
            <a:ext cx="2266950" cy="181193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66738" y="2613942"/>
            <a:ext cx="2266950" cy="7128933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54382" y="2613942"/>
            <a:ext cx="4224293" cy="7128933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C923-ADC6-406D-9BD4-656F36F3D2CF}" type="datetime1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616143" y="1727779"/>
            <a:ext cx="4344988" cy="64160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614527" y="8357269"/>
            <a:ext cx="128461" cy="24238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67" y="1835243"/>
            <a:ext cx="1828673" cy="246771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767" y="4410809"/>
            <a:ext cx="1826154" cy="3398125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33C3-B2AC-4B82-89ED-94A4DFCAFD98}" type="datetime1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74908" y="9911198"/>
            <a:ext cx="503767" cy="569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880620" y="1870358"/>
            <a:ext cx="3816033" cy="613088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872" y="9069587"/>
            <a:ext cx="7572243" cy="1623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620823" y="9698321"/>
            <a:ext cx="3935677" cy="9950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872" y="-11140"/>
            <a:ext cx="7572243" cy="1623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620823" y="-11138"/>
            <a:ext cx="3935677" cy="9950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77825" y="1097856"/>
            <a:ext cx="6800850" cy="17822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77825" y="3017915"/>
            <a:ext cx="6800850" cy="68437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77825" y="9911198"/>
            <a:ext cx="1763183" cy="5693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8B944B-D131-4D77-BDAE-37104E4B4D52}" type="datetime1">
              <a:rPr lang="en-US" smtClean="0"/>
              <a:t>7/7/2025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203979" y="9911198"/>
            <a:ext cx="2770717" cy="5693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548967" y="9911198"/>
            <a:ext cx="629708" cy="5693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5716" y="315606"/>
            <a:ext cx="7586703" cy="101230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2549093"/>
            <a:ext cx="7556500" cy="3844518"/>
            <a:chOff x="0" y="0"/>
            <a:chExt cx="12126038" cy="512602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18295" b="18295"/>
            <a:stretch>
              <a:fillRect/>
            </a:stretch>
          </p:blipFill>
          <p:spPr>
            <a:xfrm>
              <a:off x="0" y="0"/>
              <a:ext cx="12126038" cy="5126024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 rot="16161373">
            <a:off x="-1594152" y="-331343"/>
            <a:ext cx="1559250" cy="420411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60"/>
              </a:lnSpc>
            </a:pPr>
            <a:endParaRPr/>
          </a:p>
        </p:txBody>
      </p:sp>
      <p:sp>
        <p:nvSpPr>
          <p:cNvPr id="19" name="Freeform 19"/>
          <p:cNvSpPr/>
          <p:nvPr/>
        </p:nvSpPr>
        <p:spPr>
          <a:xfrm>
            <a:off x="3930650" y="135943"/>
            <a:ext cx="713897" cy="569745"/>
          </a:xfrm>
          <a:custGeom>
            <a:avLst/>
            <a:gdLst/>
            <a:ahLst/>
            <a:cxnLst/>
            <a:rect l="l" t="t" r="r" b="b"/>
            <a:pathLst>
              <a:path w="713897" h="569745">
                <a:moveTo>
                  <a:pt x="0" y="0"/>
                </a:moveTo>
                <a:lnTo>
                  <a:pt x="713897" y="0"/>
                </a:lnTo>
                <a:lnTo>
                  <a:pt x="713897" y="569745"/>
                </a:lnTo>
                <a:lnTo>
                  <a:pt x="0" y="5697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768850" y="165100"/>
            <a:ext cx="2620728" cy="54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8"/>
              </a:lnSpc>
            </a:pPr>
            <a:r>
              <a:rPr lang="en-US" sz="2016" b="1" spc="8" dirty="0" err="1">
                <a:solidFill>
                  <a:srgbClr val="0B1320"/>
                </a:solidFill>
                <a:latin typeface="Barlow"/>
                <a:ea typeface="Barlow"/>
                <a:cs typeface="Barlow"/>
                <a:sym typeface="Barlow"/>
              </a:rPr>
              <a:t>Instituto</a:t>
            </a:r>
            <a:r>
              <a:rPr lang="en-US" sz="2016" b="1" spc="8" dirty="0">
                <a:solidFill>
                  <a:srgbClr val="0B1320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2016" b="1" spc="8" dirty="0" err="1">
                <a:solidFill>
                  <a:srgbClr val="0B1320"/>
                </a:solidFill>
                <a:latin typeface="Barlow"/>
                <a:ea typeface="Barlow"/>
                <a:cs typeface="Barlow"/>
                <a:sym typeface="Barlow"/>
              </a:rPr>
              <a:t>Economia</a:t>
            </a:r>
            <a:r>
              <a:rPr lang="en-US" sz="2016" b="1" spc="8" dirty="0">
                <a:solidFill>
                  <a:srgbClr val="0B1320"/>
                </a:solidFill>
                <a:latin typeface="Barlow"/>
                <a:ea typeface="Barlow"/>
                <a:cs typeface="Barlow"/>
                <a:sym typeface="Barlow"/>
              </a:rPr>
              <a:t>  </a:t>
            </a:r>
            <a:r>
              <a:rPr lang="en-US" sz="2016" b="1" spc="8" dirty="0" err="1">
                <a:solidFill>
                  <a:srgbClr val="0B1320"/>
                </a:solidFill>
                <a:latin typeface="Barlow"/>
                <a:ea typeface="Barlow"/>
                <a:cs typeface="Barlow"/>
                <a:sym typeface="Barlow"/>
              </a:rPr>
              <a:t>Unicamp</a:t>
            </a:r>
            <a:endParaRPr lang="en-US" sz="2016" b="1" spc="8" dirty="0">
              <a:solidFill>
                <a:srgbClr val="0B132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69701" y="7188086"/>
            <a:ext cx="5151445" cy="793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28"/>
              </a:lnSpc>
            </a:pPr>
            <a:r>
              <a:rPr lang="en-US" sz="6395" b="1" dirty="0">
                <a:solidFill>
                  <a:srgbClr val="0B1320"/>
                </a:solidFill>
                <a:latin typeface="Barlow Bold"/>
                <a:ea typeface="Barlow Bold"/>
                <a:cs typeface="Barlow Bold"/>
                <a:sym typeface="Barlow Bold"/>
              </a:rPr>
              <a:t>Tutorial: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57877" y="8326959"/>
            <a:ext cx="5456465" cy="851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7"/>
              </a:lnSpc>
            </a:pPr>
            <a:r>
              <a:rPr lang="en-US" sz="2462" b="1" dirty="0" err="1">
                <a:solidFill>
                  <a:srgbClr val="0B132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Envio</a:t>
            </a:r>
            <a:r>
              <a:rPr lang="en-US" sz="2462" b="1" dirty="0">
                <a:solidFill>
                  <a:srgbClr val="0B132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de </a:t>
            </a:r>
            <a:r>
              <a:rPr lang="en-US" sz="2462" b="1" dirty="0" err="1">
                <a:solidFill>
                  <a:srgbClr val="0B132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Documentos</a:t>
            </a:r>
            <a:r>
              <a:rPr lang="en-US" sz="2462" b="1" dirty="0">
                <a:solidFill>
                  <a:srgbClr val="0B132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para a </a:t>
            </a:r>
            <a:r>
              <a:rPr lang="en-US" sz="2462" b="1" dirty="0" err="1">
                <a:solidFill>
                  <a:srgbClr val="0B132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Secretaria</a:t>
            </a:r>
            <a:r>
              <a:rPr lang="en-US" sz="2462" b="1" dirty="0">
                <a:solidFill>
                  <a:srgbClr val="0B132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de </a:t>
            </a:r>
            <a:r>
              <a:rPr lang="en-US" sz="2462" b="1" dirty="0" err="1">
                <a:solidFill>
                  <a:srgbClr val="0B132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pós-graduação</a:t>
            </a:r>
            <a:r>
              <a:rPr lang="en-US" sz="2462" b="1" dirty="0">
                <a:solidFill>
                  <a:srgbClr val="0B132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- via SIGA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00" y="8302145"/>
            <a:ext cx="704532" cy="7045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918904" y="1519643"/>
            <a:ext cx="1126427" cy="545537"/>
            <a:chOff x="0" y="0"/>
            <a:chExt cx="1468488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8488" cy="711200"/>
            </a:xfrm>
            <a:custGeom>
              <a:avLst/>
              <a:gdLst/>
              <a:ahLst/>
              <a:cxnLst/>
              <a:rect l="l" t="t" r="r" b="b"/>
              <a:pathLst>
                <a:path w="1468488" h="711200">
                  <a:moveTo>
                    <a:pt x="734244" y="711200"/>
                  </a:moveTo>
                  <a:lnTo>
                    <a:pt x="1468488" y="0"/>
                  </a:lnTo>
                  <a:lnTo>
                    <a:pt x="0" y="0"/>
                  </a:lnTo>
                  <a:lnTo>
                    <a:pt x="734244" y="711200"/>
                  </a:ln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229451" y="12700"/>
              <a:ext cx="1009586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4045331" y="8670277"/>
            <a:ext cx="1126427" cy="545537"/>
            <a:chOff x="0" y="0"/>
            <a:chExt cx="1468488" cy="7112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68488" cy="711200"/>
            </a:xfrm>
            <a:custGeom>
              <a:avLst/>
              <a:gdLst/>
              <a:ahLst/>
              <a:cxnLst/>
              <a:rect l="l" t="t" r="r" b="b"/>
              <a:pathLst>
                <a:path w="1468488" h="711200">
                  <a:moveTo>
                    <a:pt x="734244" y="711200"/>
                  </a:moveTo>
                  <a:lnTo>
                    <a:pt x="1468488" y="0"/>
                  </a:lnTo>
                  <a:lnTo>
                    <a:pt x="0" y="0"/>
                  </a:lnTo>
                  <a:lnTo>
                    <a:pt x="734244" y="711200"/>
                  </a:ln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229451" y="12700"/>
              <a:ext cx="1009586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60240" y="1519643"/>
            <a:ext cx="6484471" cy="183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📎 Envie os documentos via SIGA para a Secretaria de Pós-Graduação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Relatório de Verificação de Escrita Original e Declaração de Ciência do Orientador)</a:t>
            </a:r>
          </a:p>
          <a:p>
            <a:pPr marL="0" lvl="0" indent="0" algn="ctr">
              <a:lnSpc>
                <a:spcPts val="2757"/>
              </a:lnSpc>
            </a:pPr>
            <a:endParaRPr lang="en-US" sz="2169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ea typeface="Barlow Bold"/>
              <a:cs typeface="Barlow Bold"/>
              <a:sym typeface="Barlow Bold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5683250" y="8344038"/>
            <a:ext cx="626873" cy="699352"/>
          </a:xfrm>
          <a:custGeom>
            <a:avLst/>
            <a:gdLst/>
            <a:ahLst/>
            <a:cxnLst/>
            <a:rect l="l" t="t" r="r" b="b"/>
            <a:pathLst>
              <a:path w="626873" h="699352">
                <a:moveTo>
                  <a:pt x="0" y="0"/>
                </a:moveTo>
                <a:lnTo>
                  <a:pt x="626874" y="0"/>
                </a:lnTo>
                <a:lnTo>
                  <a:pt x="626874" y="699352"/>
                </a:lnTo>
                <a:lnTo>
                  <a:pt x="0" y="699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296573" y="8317271"/>
            <a:ext cx="3145508" cy="1126252"/>
          </a:xfrm>
          <a:custGeom>
            <a:avLst/>
            <a:gdLst/>
            <a:ahLst/>
            <a:cxnLst/>
            <a:rect l="l" t="t" r="r" b="b"/>
            <a:pathLst>
              <a:path w="3145508" h="1126252">
                <a:moveTo>
                  <a:pt x="0" y="0"/>
                </a:moveTo>
                <a:lnTo>
                  <a:pt x="3145508" y="0"/>
                </a:lnTo>
                <a:lnTo>
                  <a:pt x="3145508" y="1126252"/>
                </a:lnTo>
                <a:lnTo>
                  <a:pt x="0" y="1126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70822" y="3517900"/>
            <a:ext cx="4056364" cy="2814102"/>
          </a:xfrm>
          <a:custGeom>
            <a:avLst/>
            <a:gdLst/>
            <a:ahLst/>
            <a:cxnLst/>
            <a:rect l="l" t="t" r="r" b="b"/>
            <a:pathLst>
              <a:path w="4056364" h="2814102">
                <a:moveTo>
                  <a:pt x="0" y="0"/>
                </a:moveTo>
                <a:lnTo>
                  <a:pt x="4056363" y="0"/>
                </a:lnTo>
                <a:lnTo>
                  <a:pt x="4056363" y="2814102"/>
                </a:lnTo>
                <a:lnTo>
                  <a:pt x="0" y="28141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560240" y="6794500"/>
            <a:ext cx="6353106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15"/>
              </a:lnSpc>
            </a:pP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Na </a:t>
            </a:r>
            <a:r>
              <a:rPr lang="en-US" sz="1997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página</a:t>
            </a:r>
            <a:r>
              <a:rPr lang="en-US" sz="1997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 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principal do SIGA,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ao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rolar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 para o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lado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direito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 da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tela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, voce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verá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uma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caixa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 de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destaque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laranja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Barlow Semi-Bold"/>
                <a:cs typeface="Arial" panose="020B0604020202020204" pitchFamily="34" charset="0"/>
                <a:sym typeface="Barlow Semi-Bold"/>
              </a:rPr>
              <a:t> com o aviso: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04000" y="9926475"/>
            <a:ext cx="84832" cy="18864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839"/>
              </a:lnSpc>
              <a:spcBef>
                <a:spcPct val="0"/>
              </a:spcBef>
            </a:pPr>
            <a:r>
              <a:rPr lang="en-US" sz="600" spc="2">
                <a:solidFill>
                  <a:srgbClr val="F3F6FA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371861" y="8676513"/>
            <a:ext cx="1566729" cy="407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spc="4" dirty="0">
                <a:solidFill>
                  <a:srgbClr val="F3F6FA"/>
                </a:solidFill>
                <a:latin typeface="Barlow"/>
                <a:ea typeface="Barlow"/>
                <a:cs typeface="Barlow"/>
                <a:sym typeface="Barlow"/>
              </a:rPr>
              <a:t> ‘Clique </a:t>
            </a:r>
            <a:r>
              <a:rPr lang="en-US" sz="1200" spc="4" dirty="0" err="1">
                <a:solidFill>
                  <a:srgbClr val="F3F6FA"/>
                </a:solidFill>
                <a:latin typeface="Barlow"/>
                <a:ea typeface="Barlow"/>
                <a:cs typeface="Barlow"/>
                <a:sym typeface="Barlow"/>
              </a:rPr>
              <a:t>aqui</a:t>
            </a:r>
            <a:r>
              <a:rPr lang="en-US" sz="1200" spc="4" dirty="0">
                <a:solidFill>
                  <a:srgbClr val="F3F6FA"/>
                </a:solidFill>
                <a:latin typeface="Barlow"/>
                <a:ea typeface="Barlow"/>
                <a:cs typeface="Barlow"/>
                <a:sym typeface="Barlow"/>
              </a:rPr>
              <a:t>’ para </a:t>
            </a:r>
            <a:r>
              <a:rPr lang="en-US" sz="1200" spc="4" dirty="0" err="1">
                <a:solidFill>
                  <a:srgbClr val="F3F6FA"/>
                </a:solidFill>
                <a:latin typeface="Barlow"/>
                <a:ea typeface="Barlow"/>
                <a:cs typeface="Barlow"/>
                <a:sym typeface="Barlow"/>
              </a:rPr>
              <a:t>abrir</a:t>
            </a:r>
            <a:r>
              <a:rPr lang="en-US" sz="1200" spc="4" dirty="0">
                <a:solidFill>
                  <a:srgbClr val="F3F6FA"/>
                </a:solidFill>
                <a:latin typeface="Barlow"/>
                <a:ea typeface="Barlow"/>
                <a:cs typeface="Barlow"/>
                <a:sym typeface="Barlow"/>
              </a:rPr>
              <a:t> a </a:t>
            </a:r>
            <a:r>
              <a:rPr lang="en-US" sz="1200" spc="4" dirty="0" err="1">
                <a:solidFill>
                  <a:srgbClr val="F3F6FA"/>
                </a:solidFill>
                <a:latin typeface="Barlow"/>
                <a:ea typeface="Barlow"/>
                <a:cs typeface="Barlow"/>
                <a:sym typeface="Barlow"/>
              </a:rPr>
              <a:t>janela</a:t>
            </a:r>
            <a:r>
              <a:rPr lang="en-US" sz="1200" spc="4" dirty="0">
                <a:solidFill>
                  <a:srgbClr val="F3F6FA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1200" spc="4" dirty="0" err="1">
                <a:solidFill>
                  <a:srgbClr val="F3F6FA"/>
                </a:solidFill>
                <a:latin typeface="Barlow"/>
                <a:ea typeface="Barlow"/>
                <a:cs typeface="Barlow"/>
                <a:sym typeface="Barlow"/>
              </a:rPr>
              <a:t>envio</a:t>
            </a:r>
            <a:r>
              <a:rPr lang="en-US" sz="1200" spc="4" dirty="0">
                <a:solidFill>
                  <a:srgbClr val="F3F6FA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918904" y="1519643"/>
            <a:ext cx="1126427" cy="545537"/>
            <a:chOff x="0" y="0"/>
            <a:chExt cx="1468488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8488" cy="711200"/>
            </a:xfrm>
            <a:custGeom>
              <a:avLst/>
              <a:gdLst/>
              <a:ahLst/>
              <a:cxnLst/>
              <a:rect l="l" t="t" r="r" b="b"/>
              <a:pathLst>
                <a:path w="1468488" h="711200">
                  <a:moveTo>
                    <a:pt x="734244" y="711200"/>
                  </a:moveTo>
                  <a:lnTo>
                    <a:pt x="1468488" y="0"/>
                  </a:lnTo>
                  <a:lnTo>
                    <a:pt x="0" y="0"/>
                  </a:lnTo>
                  <a:lnTo>
                    <a:pt x="734244" y="711200"/>
                  </a:ln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229451" y="12700"/>
              <a:ext cx="1009586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 rot="10800000">
            <a:off x="4221335" y="8923562"/>
            <a:ext cx="774419" cy="28251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60"/>
              </a:lnSpc>
            </a:pPr>
            <a:endParaRPr/>
          </a:p>
        </p:txBody>
      </p:sp>
      <p:sp>
        <p:nvSpPr>
          <p:cNvPr id="22" name="Freeform 22"/>
          <p:cNvSpPr/>
          <p:nvPr/>
        </p:nvSpPr>
        <p:spPr>
          <a:xfrm>
            <a:off x="3153127" y="8460510"/>
            <a:ext cx="626873" cy="699352"/>
          </a:xfrm>
          <a:custGeom>
            <a:avLst/>
            <a:gdLst/>
            <a:ahLst/>
            <a:cxnLst/>
            <a:rect l="l" t="t" r="r" b="b"/>
            <a:pathLst>
              <a:path w="626873" h="699352">
                <a:moveTo>
                  <a:pt x="0" y="0"/>
                </a:moveTo>
                <a:lnTo>
                  <a:pt x="626873" y="0"/>
                </a:lnTo>
                <a:lnTo>
                  <a:pt x="626873" y="699351"/>
                </a:lnTo>
                <a:lnTo>
                  <a:pt x="0" y="6993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06044" y="5785735"/>
            <a:ext cx="4412470" cy="2478433"/>
          </a:xfrm>
          <a:custGeom>
            <a:avLst/>
            <a:gdLst/>
            <a:ahLst/>
            <a:cxnLst/>
            <a:rect l="l" t="t" r="r" b="b"/>
            <a:pathLst>
              <a:path w="4412470" h="2478433">
                <a:moveTo>
                  <a:pt x="0" y="0"/>
                </a:moveTo>
                <a:lnTo>
                  <a:pt x="4412470" y="0"/>
                </a:lnTo>
                <a:lnTo>
                  <a:pt x="4412470" y="2478433"/>
                </a:lnTo>
                <a:lnTo>
                  <a:pt x="0" y="24784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744403" y="2236634"/>
            <a:ext cx="4953861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</a:pPr>
            <a:r>
              <a:rPr lang="en-US" sz="2862" b="1" dirty="0" err="1" smtClean="0">
                <a:solidFill>
                  <a:schemeClr val="bg2">
                    <a:lumMod val="50000"/>
                  </a:schemeClr>
                </a:solidFill>
                <a:latin typeface="Barlow Bold"/>
                <a:ea typeface="Barlow Bold"/>
                <a:cs typeface="Barlow Bold"/>
                <a:sym typeface="Barlow Bold"/>
              </a:rPr>
              <a:t>Faça</a:t>
            </a:r>
            <a:r>
              <a:rPr lang="en-US" sz="2862" b="1" dirty="0" smtClean="0">
                <a:solidFill>
                  <a:schemeClr val="bg2">
                    <a:lumMod val="50000"/>
                  </a:schemeClr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2862" b="1" dirty="0">
                <a:solidFill>
                  <a:schemeClr val="bg2">
                    <a:lumMod val="50000"/>
                  </a:schemeClr>
                </a:solidFill>
                <a:latin typeface="Barlow Bold"/>
                <a:ea typeface="Barlow Bold"/>
                <a:cs typeface="Barlow Bold"/>
                <a:sym typeface="Barlow Bold"/>
              </a:rPr>
              <a:t>o upload do </a:t>
            </a:r>
            <a:r>
              <a:rPr lang="en-US" sz="2862" b="1" dirty="0" err="1" smtClean="0">
                <a:solidFill>
                  <a:schemeClr val="bg2">
                    <a:lumMod val="50000"/>
                  </a:schemeClr>
                </a:solidFill>
                <a:latin typeface="Barlow Bold"/>
                <a:ea typeface="Barlow Bold"/>
                <a:cs typeface="Barlow Bold"/>
                <a:sym typeface="Barlow Bold"/>
              </a:rPr>
              <a:t>documento</a:t>
            </a:r>
            <a:r>
              <a:rPr lang="en-US" sz="2862" b="1" dirty="0" smtClean="0">
                <a:solidFill>
                  <a:schemeClr val="bg2">
                    <a:lumMod val="50000"/>
                  </a:schemeClr>
                </a:solidFill>
                <a:latin typeface="Barlow Bold"/>
                <a:ea typeface="Barlow Bold"/>
                <a:cs typeface="Barlow Bold"/>
                <a:sym typeface="Barlow Bold"/>
              </a:rPr>
              <a:t>.</a:t>
            </a:r>
            <a:endParaRPr lang="en-US" sz="2862" b="1" dirty="0">
              <a:solidFill>
                <a:schemeClr val="bg2">
                  <a:lumMod val="50000"/>
                </a:schemeClr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92774" y="3177532"/>
            <a:ext cx="6353106" cy="217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15"/>
              </a:lnSpc>
            </a:pP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Após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clicar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,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abrirá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a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janela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“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Envio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de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Arquivo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”.</a:t>
            </a:r>
          </a:p>
          <a:p>
            <a:pPr marL="0" lvl="0" indent="0" algn="just">
              <a:lnSpc>
                <a:spcPts val="2915"/>
              </a:lnSpc>
            </a:pPr>
            <a:endParaRPr lang="en-US" sz="1997" b="1" dirty="0">
              <a:solidFill>
                <a:schemeClr val="accent3">
                  <a:lumMod val="75000"/>
                </a:schemeClr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  <a:p>
            <a:pPr marL="431198" lvl="1" indent="-215599" algn="just">
              <a:lnSpc>
                <a:spcPts val="2915"/>
              </a:lnSpc>
              <a:buFont typeface="Arial"/>
              <a:buChar char="•"/>
            </a:pP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Clique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em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“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Escolher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arquivo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” e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selecione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o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documento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em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seu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computador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.  </a:t>
            </a:r>
          </a:p>
          <a:p>
            <a:pPr marL="431198" lvl="1" indent="-215599" algn="just">
              <a:lnSpc>
                <a:spcPts val="2915"/>
              </a:lnSpc>
              <a:buFont typeface="Arial"/>
              <a:buChar char="•"/>
            </a:pP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Digite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uma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descrição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clara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(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Relatório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de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Verificação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de </a:t>
            </a:r>
            <a:r>
              <a:rPr lang="en-US" sz="1997" b="1" dirty="0" err="1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Escrita</a:t>
            </a:r>
            <a:r>
              <a:rPr lang="en-US" sz="1997" b="1" dirty="0">
                <a:solidFill>
                  <a:schemeClr val="accent3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Original). 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04000" y="9926475"/>
            <a:ext cx="84832" cy="18864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839"/>
              </a:lnSpc>
              <a:spcBef>
                <a:spcPct val="0"/>
              </a:spcBef>
            </a:pPr>
            <a:r>
              <a:rPr lang="en-US" sz="600" spc="2">
                <a:solidFill>
                  <a:srgbClr val="F3F6FA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708610" y="9191896"/>
            <a:ext cx="156672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spc="4" dirty="0" err="1">
                <a:solidFill>
                  <a:schemeClr val="tx2">
                    <a:lumMod val="7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Após</a:t>
            </a:r>
            <a:r>
              <a:rPr lang="en-US" sz="1200" spc="4" dirty="0">
                <a:solidFill>
                  <a:schemeClr val="tx2">
                    <a:lumMod val="7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spc="4" dirty="0" err="1">
                <a:solidFill>
                  <a:schemeClr val="tx2">
                    <a:lumMod val="7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fazer</a:t>
            </a:r>
            <a:r>
              <a:rPr lang="en-US" sz="1200" spc="4" dirty="0">
                <a:solidFill>
                  <a:schemeClr val="tx2">
                    <a:lumMod val="7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 o upload do </a:t>
            </a:r>
            <a:r>
              <a:rPr lang="en-US" sz="1200" spc="4" dirty="0" err="1">
                <a:solidFill>
                  <a:schemeClr val="tx2">
                    <a:lumMod val="7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documento</a:t>
            </a:r>
            <a:r>
              <a:rPr lang="en-US" sz="1200" spc="4" dirty="0">
                <a:solidFill>
                  <a:schemeClr val="tx2">
                    <a:lumMod val="7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, clique </a:t>
            </a:r>
            <a:r>
              <a:rPr lang="en-US" sz="1200" spc="4" dirty="0" err="1">
                <a:solidFill>
                  <a:schemeClr val="tx2">
                    <a:lumMod val="7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em</a:t>
            </a:r>
            <a:r>
              <a:rPr lang="en-US" sz="1200" spc="4" dirty="0">
                <a:solidFill>
                  <a:schemeClr val="tx2">
                    <a:lumMod val="7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 "</a:t>
            </a:r>
            <a:r>
              <a:rPr lang="en-US" sz="1200" spc="4" dirty="0" err="1">
                <a:solidFill>
                  <a:schemeClr val="tx2">
                    <a:lumMod val="7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Enviar</a:t>
            </a:r>
            <a:r>
              <a:rPr lang="en-US" sz="1200" spc="4" dirty="0">
                <a:solidFill>
                  <a:schemeClr val="tx2">
                    <a:lumMod val="7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".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" y="190156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690185" y="9504833"/>
            <a:ext cx="540258" cy="431167"/>
          </a:xfrm>
          <a:custGeom>
            <a:avLst/>
            <a:gdLst/>
            <a:ahLst/>
            <a:cxnLst/>
            <a:rect l="l" t="t" r="r" b="b"/>
            <a:pathLst>
              <a:path w="540258" h="431167">
                <a:moveTo>
                  <a:pt x="0" y="0"/>
                </a:moveTo>
                <a:lnTo>
                  <a:pt x="540258" y="0"/>
                </a:lnTo>
                <a:lnTo>
                  <a:pt x="540258" y="431167"/>
                </a:lnTo>
                <a:lnTo>
                  <a:pt x="0" y="4311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25588" y="8005319"/>
            <a:ext cx="1221165" cy="1123472"/>
          </a:xfrm>
          <a:custGeom>
            <a:avLst/>
            <a:gdLst/>
            <a:ahLst/>
            <a:cxnLst/>
            <a:rect l="l" t="t" r="r" b="b"/>
            <a:pathLst>
              <a:path w="1221165" h="1123472">
                <a:moveTo>
                  <a:pt x="0" y="0"/>
                </a:moveTo>
                <a:lnTo>
                  <a:pt x="1221165" y="0"/>
                </a:lnTo>
                <a:lnTo>
                  <a:pt x="1221165" y="1123472"/>
                </a:lnTo>
                <a:lnTo>
                  <a:pt x="0" y="11234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20615" y="1612900"/>
            <a:ext cx="543111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0"/>
              </a:lnSpc>
            </a:pPr>
            <a:r>
              <a:rPr lang="en-US" sz="2707" b="1" dirty="0" err="1">
                <a:solidFill>
                  <a:schemeClr val="bg2">
                    <a:lumMod val="50000"/>
                  </a:schemeClr>
                </a:solidFill>
                <a:latin typeface="Barlow Bold"/>
                <a:ea typeface="Barlow Bold"/>
                <a:cs typeface="Barlow Bold"/>
                <a:sym typeface="Barlow Bold"/>
              </a:rPr>
              <a:t>Acompanhamento</a:t>
            </a:r>
            <a:r>
              <a:rPr lang="en-US" sz="2707" b="1" dirty="0">
                <a:solidFill>
                  <a:schemeClr val="bg2">
                    <a:lumMod val="50000"/>
                  </a:schemeClr>
                </a:solidFill>
                <a:latin typeface="Barlow Bold"/>
                <a:ea typeface="Barlow Bold"/>
                <a:cs typeface="Barlow Bold"/>
                <a:sym typeface="Barlow Bold"/>
              </a:rPr>
              <a:t> do Status</a:t>
            </a:r>
            <a:r>
              <a:rPr lang="en-US" sz="2707" b="1" dirty="0">
                <a:solidFill>
                  <a:srgbClr val="1C3F60"/>
                </a:solidFill>
                <a:latin typeface="Barlow Bold"/>
                <a:ea typeface="Barlow Bold"/>
                <a:cs typeface="Barlow Bold"/>
                <a:sym typeface="Barlow Bold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87789" y="9609915"/>
            <a:ext cx="4012120" cy="240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717" spc="6">
                <a:solidFill>
                  <a:srgbClr val="002C4B"/>
                </a:solidFill>
                <a:latin typeface="Barlow"/>
                <a:ea typeface="Barlow"/>
                <a:cs typeface="Barlow"/>
                <a:sym typeface="Barlow"/>
              </a:rPr>
              <a:t>Instituto de Economia  Unicamp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04000" y="9926475"/>
            <a:ext cx="84832" cy="18864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839"/>
              </a:lnSpc>
              <a:spcBef>
                <a:spcPct val="0"/>
              </a:spcBef>
            </a:pPr>
            <a:r>
              <a:rPr lang="en-US" sz="600" spc="2">
                <a:solidFill>
                  <a:srgbClr val="0B1320"/>
                </a:solidFill>
                <a:latin typeface="Barlow"/>
                <a:ea typeface="Barlow"/>
                <a:cs typeface="Barlow"/>
                <a:sym typeface="Barlow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3447" y="2984500"/>
            <a:ext cx="6353106" cy="2603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15"/>
              </a:lnSpc>
            </a:pP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Após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o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envio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, o status de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cada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documento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poderá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ser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visualizado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no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próprio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SIGA:</a:t>
            </a:r>
          </a:p>
          <a:p>
            <a:pPr marL="431198" lvl="1" indent="-215599" algn="just">
              <a:lnSpc>
                <a:spcPts val="2915"/>
              </a:lnSpc>
              <a:buFont typeface="Arial"/>
              <a:buChar char="•"/>
            </a:pP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Não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verificado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: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Aguardando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análise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;</a:t>
            </a:r>
          </a:p>
          <a:p>
            <a:pPr marL="431198" lvl="1" indent="-215599" algn="just">
              <a:lnSpc>
                <a:spcPts val="2915"/>
              </a:lnSpc>
              <a:buFont typeface="Arial"/>
              <a:buChar char="•"/>
            </a:pP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Aceito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: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Documento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aprovado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;</a:t>
            </a:r>
          </a:p>
          <a:p>
            <a:pPr marL="431198" lvl="1" indent="-215599" algn="just">
              <a:lnSpc>
                <a:spcPts val="2915"/>
              </a:lnSpc>
              <a:buFont typeface="Arial"/>
              <a:buChar char="•"/>
            </a:pP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Rejeitado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: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Documento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recusado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(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verifique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o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motivo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para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reenviar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corretamente</a:t>
            </a:r>
            <a:r>
              <a:rPr lang="en-US" sz="1997" b="1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).</a:t>
            </a:r>
          </a:p>
          <a:p>
            <a:pPr algn="just">
              <a:lnSpc>
                <a:spcPts val="2915"/>
              </a:lnSpc>
            </a:pPr>
            <a:endParaRPr lang="en-US" sz="1997" b="1" dirty="0">
              <a:solidFill>
                <a:srgbClr val="0B1320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3447" y="6222746"/>
            <a:ext cx="6353106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198" lvl="1" indent="-215599" algn="just">
              <a:lnSpc>
                <a:spcPts val="2915"/>
              </a:lnSpc>
              <a:spcBef>
                <a:spcPct val="0"/>
              </a:spcBef>
              <a:buFont typeface="Arial"/>
              <a:buChar char="•"/>
            </a:pPr>
            <a:r>
              <a:rPr lang="en-US" sz="1997" b="1" u="none" strike="noStrike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✉️ </a:t>
            </a:r>
            <a:r>
              <a:rPr lang="en-US" sz="1997" b="1" u="none" strike="noStrike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Notificações</a:t>
            </a:r>
            <a:r>
              <a:rPr lang="en-US" sz="1997" b="1" u="none" strike="noStrike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u="none" strike="noStrike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por</a:t>
            </a:r>
            <a:r>
              <a:rPr lang="en-US" sz="1997" b="1" u="none" strike="noStrike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E-mail</a:t>
            </a:r>
          </a:p>
          <a:p>
            <a:pPr marL="431198" lvl="1" indent="-215599" algn="just">
              <a:lnSpc>
                <a:spcPts val="2915"/>
              </a:lnSpc>
              <a:spcBef>
                <a:spcPct val="0"/>
              </a:spcBef>
              <a:buFont typeface="Arial"/>
              <a:buChar char="•"/>
            </a:pPr>
            <a:r>
              <a:rPr lang="en-US" sz="1997" b="1" u="none" strike="noStrike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O SIGA </a:t>
            </a:r>
            <a:r>
              <a:rPr lang="en-US" sz="1997" b="1" u="none" strike="noStrike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enviará</a:t>
            </a:r>
            <a:r>
              <a:rPr lang="en-US" sz="1997" b="1" u="none" strike="noStrike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u="none" strike="noStrike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automaticamente</a:t>
            </a:r>
            <a:r>
              <a:rPr lang="en-US" sz="1997" b="1" u="none" strike="noStrike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u="none" strike="noStrike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notificações</a:t>
            </a:r>
            <a:r>
              <a:rPr lang="en-US" sz="1997" b="1" u="none" strike="noStrike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para o e-mail </a:t>
            </a:r>
            <a:r>
              <a:rPr lang="en-US" sz="1997" b="1" u="none" strike="noStrike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cadastrado</a:t>
            </a:r>
            <a:r>
              <a:rPr lang="en-US" sz="1997" b="1" u="none" strike="noStrike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, </a:t>
            </a:r>
            <a:r>
              <a:rPr lang="en-US" sz="1997" b="1" u="none" strike="noStrike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informando</a:t>
            </a:r>
            <a:r>
              <a:rPr lang="en-US" sz="1997" b="1" u="none" strike="noStrike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o </a:t>
            </a:r>
            <a:r>
              <a:rPr lang="en-US" sz="1997" b="1" u="none" strike="noStrike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resultado</a:t>
            </a:r>
            <a:r>
              <a:rPr lang="en-US" sz="1997" b="1" u="none" strike="noStrike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da </a:t>
            </a:r>
            <a:r>
              <a:rPr lang="en-US" sz="1997" b="1" u="none" strike="noStrike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verificação</a:t>
            </a:r>
            <a:r>
              <a:rPr lang="en-US" sz="1997" b="1" u="none" strike="noStrike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de </a:t>
            </a:r>
            <a:r>
              <a:rPr lang="en-US" sz="1997" b="1" u="none" strike="noStrike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cada</a:t>
            </a:r>
            <a:r>
              <a:rPr lang="en-US" sz="1997" b="1" u="none" strike="noStrike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1997" b="1" u="none" strike="noStrike" dirty="0" err="1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documento</a:t>
            </a:r>
            <a:r>
              <a:rPr lang="en-US" sz="1997" b="1" u="none" strike="noStrike" dirty="0">
                <a:solidFill>
                  <a:schemeClr val="accent4">
                    <a:lumMod val="75000"/>
                  </a:schemeClr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a 4">
      <a:dk1>
        <a:srgbClr val="3C526F"/>
      </a:dk1>
      <a:lt1>
        <a:srgbClr val="D2DBE7"/>
      </a:lt1>
      <a:dk2>
        <a:srgbClr val="C2AD8D"/>
      </a:dk2>
      <a:lt2>
        <a:srgbClr val="F2EEE8"/>
      </a:lt2>
      <a:accent1>
        <a:srgbClr val="2D3D53"/>
      </a:accent1>
      <a:accent2>
        <a:srgbClr val="5A5C5E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</TotalTime>
  <Words>208</Words>
  <Application>Microsoft Office PowerPoint</Application>
  <PresentationFormat>Personalizar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3" baseType="lpstr">
      <vt:lpstr>Arial</vt:lpstr>
      <vt:lpstr>Calibri</vt:lpstr>
      <vt:lpstr>Barlow Bold</vt:lpstr>
      <vt:lpstr>Arial Black</vt:lpstr>
      <vt:lpstr>Barlow</vt:lpstr>
      <vt:lpstr>Constantia</vt:lpstr>
      <vt:lpstr>Wingdings 2</vt:lpstr>
      <vt:lpstr>Barlow Semi-Bold</vt:lpstr>
      <vt:lpstr>Fluxo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Tutorial: Envio de Documentos para a Secretaria via SIGA</dc:title>
  <dc:creator>Rosiane Coutinho dos Santos da Silva</dc:creator>
  <cp:lastModifiedBy>Instituto de Economia</cp:lastModifiedBy>
  <cp:revision>4</cp:revision>
  <dcterms:created xsi:type="dcterms:W3CDTF">2006-08-16T00:00:00Z</dcterms:created>
  <dcterms:modified xsi:type="dcterms:W3CDTF">2025-07-08T01:28:54Z</dcterms:modified>
  <dc:identifier>DAGsEDFb1e8</dc:identifier>
</cp:coreProperties>
</file>